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9"/>
  </p:notesMasterIdLst>
  <p:handoutMasterIdLst>
    <p:handoutMasterId r:id="rId30"/>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3" r:id="rId14"/>
    <p:sldId id="354" r:id="rId15"/>
    <p:sldId id="355" r:id="rId16"/>
    <p:sldId id="356" r:id="rId17"/>
    <p:sldId id="364" r:id="rId18"/>
    <p:sldId id="365" r:id="rId19"/>
    <p:sldId id="366" r:id="rId20"/>
    <p:sldId id="367" r:id="rId21"/>
    <p:sldId id="368" r:id="rId22"/>
    <p:sldId id="369" r:id="rId23"/>
    <p:sldId id="370" r:id="rId24"/>
    <p:sldId id="371" r:id="rId25"/>
    <p:sldId id="374" r:id="rId26"/>
    <p:sldId id="375" r:id="rId27"/>
    <p:sldId id="378" r:id="rId28"/>
  </p:sldIdLst>
  <p:sldSz cx="12188825"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1" d="100"/>
          <a:sy n="71" d="100"/>
        </p:scale>
        <p:origin x="702" y="7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9/20/2022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en-US"/>
              <a:t>Click to edit Master title style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9/20/2022</a:t>
            </a:fld>
            <a:endParaRPr lang="en-US" dirty="0"/>
          </a:p>
        </p:txBody>
      </p:sp>
      <p:sp>
        <p:nvSpPr>
          <p:cNvPr id="5" name="Footer Placeholder 4"/>
          <p:cNvSpPr>
            <a:spLocks noGrp="1"/>
          </p:cNvSpPr>
          <p:nvPr>
            <p:ph type="ftr" sz="quarter" idx="11"/>
          </p:nvPr>
        </p:nvSpPr>
        <p:spPr>
          <a:xfrm>
            <a:off x="2415871" y="329308"/>
            <a:ext cx="4972620" cy="309201"/>
          </a:xfrm>
        </p:spPr>
        <p:txBody>
          <a:bodyPr/>
          <a:lstStyle/>
          <a:p>
            <a:endParaRPr lang="en-US" dirty="0"/>
          </a:p>
        </p:txBody>
      </p:sp>
      <p:sp>
        <p:nvSpPr>
          <p:cNvPr id="6" name="Slide Number Placeholder 5"/>
          <p:cNvSpPr>
            <a:spLocks noGrp="1"/>
          </p:cNvSpPr>
          <p:nvPr>
            <p:ph type="sldNum" sz="quarter" idx="12"/>
          </p:nvPr>
        </p:nvSpPr>
        <p:spPr>
          <a:xfrm>
            <a:off x="1437290" y="798973"/>
            <a:ext cx="810808" cy="503578"/>
          </a:xfrm>
        </p:spPr>
        <p:txBody>
          <a:bodyPr/>
          <a:lstStyle/>
          <a:p>
            <a:fld id="{D57F1E4F-1CFF-5643-939E-02111984F565}" type="slidenum">
              <a:rPr lang="en-US" smtClean="0"/>
              <a:t>‹#›</a:t>
            </a:fld>
            <a:endParaRPr lang="en-US" dirty="0"/>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3B68AF30-9F5A-8D98-9BCB-CCE00C302B76}"/>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78295B8F-6E4B-558D-C7AB-96A20CF63B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B137279E-F328-38DF-1828-6163F81475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33474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790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67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33" name="Straight Connector 32"/>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87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en-US"/>
              <a:t>Click to edit Master title style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9/20/2022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2A9C2A3A-CC80-7962-5920-42FDB3498F72}"/>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C33883B8-1334-8091-08AF-92B0783D18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97051E4F-B9EE-3DA2-DB5A-124FED9DC245}"/>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44065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9/20/2022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592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6815" y="804164"/>
            <a:ext cx="9605159"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6814" y="2019550"/>
            <a:ext cx="4643942"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446814" y="2824270"/>
            <a:ext cx="464394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0692" y="2023004"/>
            <a:ext cx="4643942"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0692" y="2821491"/>
            <a:ext cx="464394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9/20/2022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cxnSp>
        <p:nvCxnSpPr>
          <p:cNvPr id="29" name="Straight Connector 28"/>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778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9/20/2022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cxnSp>
        <p:nvCxnSpPr>
          <p:cNvPr id="25" name="Straight Connector 2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385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9/20/2022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71918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en-US"/>
              <a:t>Click to edit Master title style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9/20/2022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663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fld id="{4509A250-FF31-4206-8172-F9D3106AACB1}" type="datetimeFigureOut">
              <a:rPr lang="en-US" smtClean="0"/>
              <a:t>9/20/2022</a:t>
            </a:fld>
            <a:endParaRPr lang="en-US" dirty="0"/>
          </a:p>
        </p:txBody>
      </p:sp>
      <p:sp>
        <p:nvSpPr>
          <p:cNvPr id="6" name="Footer Placeholder 5"/>
          <p:cNvSpPr>
            <a:spLocks noGrp="1"/>
          </p:cNvSpPr>
          <p:nvPr>
            <p:ph type="ftr" sz="quarter" idx="11"/>
          </p:nvPr>
        </p:nvSpPr>
        <p:spPr>
          <a:xfrm>
            <a:off x="1447005" y="318641"/>
            <a:ext cx="5539561"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407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12188825"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88825" cy="742950"/>
          </a:xfrm>
          <a:prstGeom prst="rect">
            <a:avLst/>
          </a:prstGeom>
        </p:spPr>
      </p:pic>
      <p:sp>
        <p:nvSpPr>
          <p:cNvPr id="2" name="Title Placeholder 1"/>
          <p:cNvSpPr>
            <a:spLocks noGrp="1"/>
          </p:cNvSpPr>
          <p:nvPr>
            <p:ph type="title"/>
          </p:nvPr>
        </p:nvSpPr>
        <p:spPr>
          <a:xfrm>
            <a:off x="1451202" y="804520"/>
            <a:ext cx="9600774"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202" y="2015733"/>
            <a:ext cx="9600774"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2171" y="330370"/>
            <a:ext cx="349980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smtClean="0"/>
              <a:pPr/>
              <a:t>9/20/2022</a:t>
            </a:fld>
            <a:endParaRPr lang="en-US"/>
          </a:p>
        </p:txBody>
      </p:sp>
      <p:sp>
        <p:nvSpPr>
          <p:cNvPr id="5" name="Footer Placeholder 4"/>
          <p:cNvSpPr>
            <a:spLocks noGrp="1"/>
          </p:cNvSpPr>
          <p:nvPr>
            <p:ph type="ftr" sz="quarter" idx="3"/>
          </p:nvPr>
        </p:nvSpPr>
        <p:spPr>
          <a:xfrm>
            <a:off x="1451201" y="329308"/>
            <a:ext cx="5937289"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479935" y="798973"/>
            <a:ext cx="810808" cy="503578"/>
          </a:xfrm>
          <a:prstGeom prst="rect">
            <a:avLst/>
          </a:prstGeom>
        </p:spPr>
        <p:txBody>
          <a:bodyPr vert="horz" lIns="91440" tIns="45720" rIns="91440" bIns="45720" rtlCol="0" anchor="t"/>
          <a:lstStyle>
            <a:lvl1pPr algn="r">
              <a:defRPr sz="2799">
                <a:solidFill>
                  <a:schemeClr val="accent1"/>
                </a:solidFill>
              </a:defRPr>
            </a:lvl1pPr>
          </a:lstStyle>
          <a:p>
            <a:fld id="{2A013F82-EE5E-44EE-A61D-E31C6657F26F}" type="slidenum">
              <a:rPr lang="en-US" smtClean="0"/>
              <a:pPr/>
              <a:t>‹#›</a:t>
            </a:fld>
            <a:endParaRPr lang="en-US"/>
          </a:p>
        </p:txBody>
      </p:sp>
      <p:cxnSp>
        <p:nvCxnSpPr>
          <p:cNvPr id="10" name="Straight Connector 9"/>
          <p:cNvCxnSpPr/>
          <p:nvPr/>
        </p:nvCxnSpPr>
        <p:spPr>
          <a:xfrm>
            <a:off x="0" y="6128413"/>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8933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7165876" cy="2016224"/>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“Used Car Price Prediction”</a:t>
            </a:r>
          </a:p>
        </p:txBody>
      </p:sp>
      <p:sp>
        <p:nvSpPr>
          <p:cNvPr id="3" name="Subtitle 2"/>
          <p:cNvSpPr>
            <a:spLocks noGrp="1"/>
          </p:cNvSpPr>
          <p:nvPr>
            <p:ph type="subTitle" idx="1"/>
          </p:nvPr>
        </p:nvSpPr>
        <p:spPr>
          <a:xfrm>
            <a:off x="2422004" y="3573017"/>
            <a:ext cx="5945187" cy="504056"/>
          </a:xfrm>
        </p:spPr>
        <p:txBody>
          <a:bodyPr>
            <a:normAutofit/>
          </a:bodyPr>
          <a:lstStyle/>
          <a:p>
            <a:r>
              <a:rPr lang="en-US" b="1" i="1" dirty="0">
                <a:solidFill>
                  <a:srgbClr val="E05F2C"/>
                </a:solidFill>
              </a:rPr>
              <a:t>                      Presented By: Sumit Dhandhania</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Univariate Vizualization of Categorical columns:</a:t>
            </a:r>
          </a:p>
        </p:txBody>
      </p:sp>
      <p:pic>
        <p:nvPicPr>
          <p:cNvPr id="8" name="Content Placeholder 7">
            <a:extLst>
              <a:ext uri="{FF2B5EF4-FFF2-40B4-BE49-F238E27FC236}">
                <a16:creationId xmlns:a16="http://schemas.microsoft.com/office/drawing/2014/main" id="{B4FC0C3E-D71C-4B79-A750-2C9B8121A7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30216" y="980728"/>
            <a:ext cx="3528392" cy="2304256"/>
          </a:xfrm>
          <a:prstGeom prst="rect">
            <a:avLst/>
          </a:prstGeom>
          <a:noFill/>
          <a:ln>
            <a:noFill/>
          </a:ln>
        </p:spPr>
      </p:pic>
      <p:pic>
        <p:nvPicPr>
          <p:cNvPr id="6" name="Picture 5">
            <a:extLst>
              <a:ext uri="{FF2B5EF4-FFF2-40B4-BE49-F238E27FC236}">
                <a16:creationId xmlns:a16="http://schemas.microsoft.com/office/drawing/2014/main" id="{50966C53-84A8-4936-8F73-C36E558A53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9876" y="980728"/>
            <a:ext cx="2857500" cy="2304256"/>
          </a:xfrm>
          <a:prstGeom prst="rect">
            <a:avLst/>
          </a:prstGeom>
          <a:noFill/>
          <a:ln>
            <a:noFill/>
          </a:ln>
        </p:spPr>
      </p:pic>
      <p:pic>
        <p:nvPicPr>
          <p:cNvPr id="9" name="Picture 8">
            <a:extLst>
              <a:ext uri="{FF2B5EF4-FFF2-40B4-BE49-F238E27FC236}">
                <a16:creationId xmlns:a16="http://schemas.microsoft.com/office/drawing/2014/main" id="{1D42BD10-5B33-43F0-B57B-743DA73E6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6660" y="980728"/>
            <a:ext cx="2901950" cy="3096344"/>
          </a:xfrm>
          <a:prstGeom prst="rect">
            <a:avLst/>
          </a:prstGeom>
          <a:noFill/>
          <a:ln>
            <a:noFill/>
          </a:ln>
        </p:spPr>
      </p:pic>
      <p:pic>
        <p:nvPicPr>
          <p:cNvPr id="10" name="Picture 9">
            <a:extLst>
              <a:ext uri="{FF2B5EF4-FFF2-40B4-BE49-F238E27FC236}">
                <a16:creationId xmlns:a16="http://schemas.microsoft.com/office/drawing/2014/main" id="{D074FF0E-8234-4A87-BF78-0F749531B2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9876" y="3975272"/>
            <a:ext cx="3219450" cy="2766096"/>
          </a:xfrm>
          <a:prstGeom prst="rect">
            <a:avLst/>
          </a:prstGeom>
          <a:noFill/>
          <a:ln>
            <a:noFill/>
          </a:ln>
        </p:spPr>
      </p:pic>
      <p:pic>
        <p:nvPicPr>
          <p:cNvPr id="11" name="Picture 10">
            <a:extLst>
              <a:ext uri="{FF2B5EF4-FFF2-40B4-BE49-F238E27FC236}">
                <a16:creationId xmlns:a16="http://schemas.microsoft.com/office/drawing/2014/main" id="{8163F27E-024C-45D1-AA9A-00F7B6A01E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2150" y="3945177"/>
            <a:ext cx="2927350" cy="2139315"/>
          </a:xfrm>
          <a:prstGeom prst="rect">
            <a:avLst/>
          </a:prstGeom>
          <a:noFill/>
          <a:ln>
            <a:noFill/>
          </a:ln>
        </p:spPr>
      </p:pic>
      <p:pic>
        <p:nvPicPr>
          <p:cNvPr id="12" name="Picture 11">
            <a:extLst>
              <a:ext uri="{FF2B5EF4-FFF2-40B4-BE49-F238E27FC236}">
                <a16:creationId xmlns:a16="http://schemas.microsoft.com/office/drawing/2014/main" id="{77D4FDA3-8B5E-4CC9-A1A9-6513AEBC52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79010" y="3926042"/>
            <a:ext cx="3149600" cy="2139315"/>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clearly see that there is skewness in most of the columns so we have to treat them using suitable methods.</a:t>
            </a:r>
            <a:endParaRPr lang="en-IN"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petrol driven and also diesel 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with Manual gear transmission.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Disc front brake cars are more in number followed by Ventilated Disc.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Drum rare break cars are more in number.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under sale are Maruti followed by Hyundai.</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rPr>
              <a:t>In Bangalore, </a:t>
            </a:r>
            <a:r>
              <a:rPr lang="en-IN" sz="1800" dirty="0" err="1">
                <a:solidFill>
                  <a:srgbClr val="000000"/>
                </a:solidFill>
                <a:effectLst/>
                <a:latin typeface="Calibri" panose="020F0502020204030204" pitchFamily="34" charset="0"/>
                <a:ea typeface="Calibri" panose="020F0502020204030204" pitchFamily="34" charset="0"/>
              </a:rPr>
              <a:t>delhi-ncr</a:t>
            </a:r>
            <a:r>
              <a:rPr lang="en-IN" sz="1800" dirty="0">
                <a:solidFill>
                  <a:srgbClr val="000000"/>
                </a:solidFill>
                <a:effectLst/>
                <a:latin typeface="Calibri" panose="020F0502020204030204" pitchFamily="34" charset="0"/>
                <a:ea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rPr>
              <a:t>mumbai</a:t>
            </a:r>
            <a:r>
              <a:rPr lang="en-IN" sz="1800" dirty="0">
                <a:solidFill>
                  <a:srgbClr val="000000"/>
                </a:solidFill>
                <a:effectLst/>
                <a:latin typeface="Calibri" panose="020F0502020204030204" pitchFamily="34" charset="0"/>
                <a:ea typeface="Calibri" panose="020F0502020204030204" pitchFamily="34" charset="0"/>
              </a:rPr>
              <a:t> and new-</a:t>
            </a:r>
            <a:r>
              <a:rPr lang="en-IN" sz="1800" dirty="0" err="1">
                <a:solidFill>
                  <a:srgbClr val="000000"/>
                </a:solidFill>
                <a:effectLst/>
                <a:latin typeface="Calibri" panose="020F0502020204030204" pitchFamily="34" charset="0"/>
                <a:ea typeface="Calibri" panose="020F0502020204030204" pitchFamily="34" charset="0"/>
              </a:rPr>
              <a:t>delhi</a:t>
            </a:r>
            <a:r>
              <a:rPr lang="en-IN" sz="1800" dirty="0">
                <a:solidFill>
                  <a:srgbClr val="000000"/>
                </a:solidFill>
                <a:effectLst/>
                <a:latin typeface="Calibri" panose="020F0502020204030204" pitchFamily="34" charset="0"/>
                <a:ea typeface="Calibri" panose="020F0502020204030204" pitchFamily="34" charset="0"/>
              </a:rPr>
              <a:t> we can find maximum cars for sale. Since these are most populated places.</a:t>
            </a:r>
            <a:endPar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6" name="Picture 5">
            <a:extLst>
              <a:ext uri="{FF2B5EF4-FFF2-40B4-BE49-F238E27FC236}">
                <a16:creationId xmlns:a16="http://schemas.microsoft.com/office/drawing/2014/main" id="{0FF1DD7B-38EE-4196-9498-9D6F203B8D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0256"/>
          <a:stretch/>
        </p:blipFill>
        <p:spPr bwMode="auto">
          <a:xfrm>
            <a:off x="1197868" y="836712"/>
            <a:ext cx="10729192" cy="5688632"/>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fontScale="90000"/>
          </a:bodyPr>
          <a:lstStyle/>
          <a:p>
            <a:r>
              <a:rPr lang="en-IN" dirty="0"/>
              <a:t>Bivariate Vizualization of numerical columns:</a:t>
            </a:r>
          </a:p>
        </p:txBody>
      </p:sp>
      <p:pic>
        <p:nvPicPr>
          <p:cNvPr id="8" name="Picture 7">
            <a:extLst>
              <a:ext uri="{FF2B5EF4-FFF2-40B4-BE49-F238E27FC236}">
                <a16:creationId xmlns:a16="http://schemas.microsoft.com/office/drawing/2014/main" id="{49EC0143-AFFD-448D-AAFC-750124C30B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217"/>
          <a:stretch/>
        </p:blipFill>
        <p:spPr bwMode="auto">
          <a:xfrm>
            <a:off x="1522413" y="836712"/>
            <a:ext cx="9900591" cy="3600400"/>
          </a:xfrm>
          <a:prstGeom prst="rect">
            <a:avLst/>
          </a:prstGeom>
          <a:noFill/>
          <a:ln>
            <a:noFill/>
          </a:ln>
        </p:spPr>
      </p:pic>
      <p:pic>
        <p:nvPicPr>
          <p:cNvPr id="9" name="Picture 8">
            <a:extLst>
              <a:ext uri="{FF2B5EF4-FFF2-40B4-BE49-F238E27FC236}">
                <a16:creationId xmlns:a16="http://schemas.microsoft.com/office/drawing/2014/main" id="{37223537-BFA2-4560-94BE-1F7D1DAB8D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8172" y="4581128"/>
            <a:ext cx="9774832" cy="183515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4896544"/>
          </a:xfrm>
        </p:spPr>
        <p:txBody>
          <a:bodyPr>
            <a:normAutofit fontScale="92500" lnSpcReduction="10000"/>
          </a:bodyPr>
          <a:lstStyle/>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below 20k driven kms. And car price is high for less driven cars.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1000-3000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car price is high for 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milage of 10-25kms. And ,milage has no proper relation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Car_price</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has no proper relation with height.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width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length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Weight also has linear relationship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top_speed</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5 and 4 seats are having highest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age of the car increases the car price decreases.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fontScale="90000"/>
          </a:bodyPr>
          <a:lstStyle/>
          <a:p>
            <a:r>
              <a:rPr lang="en-IN" dirty="0"/>
              <a:t>Bivariate Vizualization of categorical columns:</a:t>
            </a:r>
          </a:p>
        </p:txBody>
      </p:sp>
      <p:pic>
        <p:nvPicPr>
          <p:cNvPr id="2050" name="Picture 2">
            <a:extLst>
              <a:ext uri="{FF2B5EF4-FFF2-40B4-BE49-F238E27FC236}">
                <a16:creationId xmlns:a16="http://schemas.microsoft.com/office/drawing/2014/main" id="{8134321E-82A7-43EB-AE2B-061A7E04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774" y="692696"/>
            <a:ext cx="1047225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Diesel and Electric cars the price is high compared to Petrol, LPG and CNG.</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automatic gear are costlier than manual gear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front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rear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Lamborghini brand cars are having highest sale price.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Bangalore, Hyderabad and </a:t>
            </a:r>
            <a:r>
              <a:rPr lang="en-IN" sz="20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delhi-ncr</a:t>
            </a: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car prices are high as they are highly populated cities.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lnSpcReduction="10000"/>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latin typeface="Century" panose="02040604050505020304" pitchFamily="18" charset="0"/>
                <a:ea typeface="Calibri" panose="020F0502020204030204" pitchFamily="34" charset="0"/>
                <a:cs typeface="Times New Roman" panose="02020603050405020304" pitchFamily="18" charset="0"/>
              </a:rPr>
              <a:t>Car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fontScale="85000" lnSpcReduction="10000"/>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carwale</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latin typeface="Century" panose="02040604050505020304" pitchFamily="18" charset="0"/>
                <a:ea typeface="Calibri" panose="020F0502020204030204" pitchFamily="34" charset="0"/>
                <a:cs typeface="Times New Roman" panose="02020603050405020304" pitchFamily="18" charset="0"/>
              </a:rPr>
              <a:t>Car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70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95712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and the difference between r2_score and cross validation score is 3.43%, but still we have to look into multiple models.</a:t>
            </a:r>
          </a:p>
        </p:txBody>
      </p:sp>
      <p:pic>
        <p:nvPicPr>
          <p:cNvPr id="7" name="Picture 6">
            <a:extLst>
              <a:ext uri="{FF2B5EF4-FFF2-40B4-BE49-F238E27FC236}">
                <a16:creationId xmlns:a16="http://schemas.microsoft.com/office/drawing/2014/main" id="{F469EEDA-447C-40BD-AC65-260278ECC2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1600200"/>
            <a:ext cx="10153128" cy="403693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67191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96.86% r2_score and the difference between r2_score and cross validation score is 3.61%.</a:t>
            </a:r>
          </a:p>
        </p:txBody>
      </p:sp>
      <p:pic>
        <p:nvPicPr>
          <p:cNvPr id="7" name="Picture 6">
            <a:extLst>
              <a:ext uri="{FF2B5EF4-FFF2-40B4-BE49-F238E27FC236}">
                <a16:creationId xmlns:a16="http://schemas.microsoft.com/office/drawing/2014/main" id="{8A1C9CFF-69CB-4310-907D-828C22CAB2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684567" cy="3960440"/>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GradientBoostingRegressor</a:t>
            </a:r>
            <a:r>
              <a:rPr lang="en-IN" dirty="0"/>
              <a:t>:</a:t>
            </a:r>
          </a:p>
        </p:txBody>
      </p:sp>
      <p:pic>
        <p:nvPicPr>
          <p:cNvPr id="9" name="Content Placeholder 8">
            <a:extLst>
              <a:ext uri="{FF2B5EF4-FFF2-40B4-BE49-F238E27FC236}">
                <a16:creationId xmlns:a16="http://schemas.microsoft.com/office/drawing/2014/main" id="{AC8BB6B9-7480-4119-B271-23153B7598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577064" cy="4268817"/>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94.93% r2_score and the difference between r2_score and cross validation score is 4.74%.</a:t>
            </a: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91.79% r2_score and the difference between r2_score and cross validation score is 2.96%.</a:t>
            </a:r>
          </a:p>
        </p:txBody>
      </p:sp>
      <p:pic>
        <p:nvPicPr>
          <p:cNvPr id="7" name="Picture 6">
            <a:extLst>
              <a:ext uri="{FF2B5EF4-FFF2-40B4-BE49-F238E27FC236}">
                <a16:creationId xmlns:a16="http://schemas.microsoft.com/office/drawing/2014/main" id="{9E01D56C-45A1-46FA-A3BA-F52D6829F3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756575" cy="4248472"/>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normAutofit/>
          </a:bodyPr>
          <a:lstStyle/>
          <a:p>
            <a:r>
              <a:rPr lang="en-IN" dirty="0"/>
              <a:t>v)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65244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95.68% r2_score and the difference between r2_score and cross validation score is 3.07%.</a:t>
            </a: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DA8EE22F-8266-4815-9D52-25E9EE3F1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96752"/>
            <a:ext cx="9865096" cy="387474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451202" y="298832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693812" y="980728"/>
            <a:ext cx="9829799" cy="1319808"/>
          </a:xfrm>
        </p:spPr>
        <p:txBody>
          <a:bodyPr/>
          <a:lstStyle/>
          <a:p>
            <a:pPr algn="ctr"/>
            <a:r>
              <a:rPr lang="en-IN" dirty="0"/>
              <a:t>Thank   YOU</a:t>
            </a:r>
          </a:p>
        </p:txBody>
      </p:sp>
    </p:spTree>
    <p:extLst>
      <p:ext uri="{BB962C8B-B14F-4D97-AF65-F5344CB8AC3E}">
        <p14:creationId xmlns:p14="http://schemas.microsoft.com/office/powerpoint/2010/main" val="26014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9829799" cy="5040560"/>
          </a:xfrm>
        </p:spPr>
        <p:txBody>
          <a:bodyPr>
            <a:normAutofit fontScale="92500" lnSpcReduction="20000"/>
          </a:bodyPr>
          <a:lstStyle/>
          <a:p>
            <a:pPr>
              <a:buFont typeface="Wingdings" panose="05000000000000000000" pitchFamily="2" charset="2"/>
              <a:buChar char="ü"/>
            </a:pPr>
            <a:r>
              <a:rPr lang="en-US" sz="1800" dirty="0">
                <a:latin typeface="Century" panose="020406040505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a:t>
            </a:r>
          </a:p>
          <a:p>
            <a:pPr>
              <a:buFont typeface="Wingdings" panose="05000000000000000000" pitchFamily="2" charset="2"/>
              <a:buChar char="ü"/>
            </a:pPr>
            <a:r>
              <a:rPr lang="en-US" sz="1800" dirty="0">
                <a:latin typeface="Century" panose="02040604050505020304" pitchFamily="18" charset="0"/>
              </a:rPr>
              <a:t>Data Collection Phase: You have to scrape at least 5000 used cars data. You can scrape more data as well, it’s up to you. more the data better the model In this section You need to scrape the data of used cars from websites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carwale</a:t>
            </a:r>
            <a:r>
              <a:rPr lang="en-US" sz="1800" dirty="0">
                <a:latin typeface="Century" panose="02040604050505020304" pitchFamily="18" charset="0"/>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Century" panose="02040604050505020304" pitchFamily="18"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pPr>
            <a:r>
              <a:rPr lang="en-IN" sz="2000" dirty="0">
                <a:latin typeface="Century" panose="02040604050505020304" pitchFamily="18" charset="0"/>
              </a:rPr>
              <a:t> </a:t>
            </a: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The increased prices of new cars and the financial incapability of the customers to buy them, Used Car sales are on a </a:t>
            </a:r>
            <a:r>
              <a:rPr lang="en-US" sz="2000" b="1" i="0" dirty="0">
                <a:solidFill>
                  <a:srgbClr val="202124"/>
                </a:solidFill>
                <a:effectLst/>
                <a:latin typeface="Century" panose="02040604050505020304" pitchFamily="18" charset="0"/>
              </a:rPr>
              <a:t>global increase</a:t>
            </a:r>
            <a:r>
              <a:rPr lang="en-US" sz="2000" b="0" i="0" dirty="0">
                <a:solidFill>
                  <a:srgbClr val="202124"/>
                </a:solidFill>
                <a:effectLst/>
                <a:latin typeface="Century" panose="02040604050505020304" pitchFamily="18" charset="0"/>
              </a:rPr>
              <a:t>. Therefore, there is an urgent need for a Used Car Price Prediction system which effectively determines the worthiness of the car using a variety of features.</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17CFA8C8-6677-40EA-BF56-B324D7E295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6540" y="1971672"/>
            <a:ext cx="4800600" cy="2595419"/>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Used Car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fontScale="92500" lnSpcReduction="20000"/>
          </a:bodyPr>
          <a:lstStyle/>
          <a:p>
            <a:pPr>
              <a:buFont typeface="Wingdings" panose="05000000000000000000" pitchFamily="2" charset="2"/>
              <a:buChar char="ü"/>
            </a:pPr>
            <a:r>
              <a:rPr lang="en-IN" sz="1900" dirty="0">
                <a:latin typeface="Century" panose="02040604050505020304" pitchFamily="18" charset="0"/>
              </a:rPr>
              <a:t> </a:t>
            </a:r>
            <a:r>
              <a:rPr lang="en-IN" sz="19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084DB5AD-797A-4791-9C8B-C4F0577A0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62069" y="2667000"/>
            <a:ext cx="2143125" cy="21431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carwale</a:t>
            </a:r>
            <a:r>
              <a:rPr lang="en-IN" sz="1800" dirty="0">
                <a:effectLst/>
                <a:latin typeface="Century" panose="02040604050505020304" pitchFamily="18" charset="0"/>
                <a:ea typeface="Calibri" panose="020F0502020204030204" pitchFamily="34" charset="0"/>
                <a:cs typeface="Times New Roman" panose="02020603050405020304" pitchFamily="18" charset="0"/>
              </a:rPr>
              <a:t> 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cargo_volume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and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Insp_score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Univariate Visualization of numerical columns:</a:t>
            </a:r>
          </a:p>
        </p:txBody>
      </p:sp>
      <p:pic>
        <p:nvPicPr>
          <p:cNvPr id="1026" name="Picture 2">
            <a:extLst>
              <a:ext uri="{FF2B5EF4-FFF2-40B4-BE49-F238E27FC236}">
                <a16:creationId xmlns:a16="http://schemas.microsoft.com/office/drawing/2014/main" id="{609AB715-970E-4D95-82F4-79B56825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836712"/>
            <a:ext cx="1105768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448</TotalTime>
  <Words>2059</Words>
  <Application>Microsoft Office PowerPoint</Application>
  <PresentationFormat>Custom</PresentationFormat>
  <Paragraphs>118</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Cambria</vt:lpstr>
      <vt:lpstr>Century</vt:lpstr>
      <vt:lpstr>Gill Sans MT</vt:lpstr>
      <vt:lpstr>Symbol</vt:lpstr>
      <vt:lpstr>Wingdings</vt:lpstr>
      <vt:lpstr>Gallery</vt:lpstr>
      <vt:lpstr>Project Presentation On  “Used Car Price Prediction”</vt:lpstr>
      <vt:lpstr>Agenda:</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 GradientBoostingRegressor:</vt:lpstr>
      <vt:lpstr>iv) DecisionTreeRegressor:</vt:lpstr>
      <vt:lpstr>v) BaggingRegressor:</vt:lpstr>
      <vt:lpstr>Saving the model and predictions using saved model:</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Sumit Dhandhania</cp:lastModifiedBy>
  <cp:revision>9</cp:revision>
  <dcterms:created xsi:type="dcterms:W3CDTF">2021-10-01T13:22:47Z</dcterms:created>
  <dcterms:modified xsi:type="dcterms:W3CDTF">2022-09-20T14:16:41Z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